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 lvl="0">
      <a:defRPr lang="es-MX"/>
    </a:defPPr>
    <a:lvl1pPr lvl="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lvl="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lvl="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lvl="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lvl="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lvl="5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lvl="6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lvl="7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lvl="8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977F-2504-E741-85B4-8F01994E1F25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414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351F-53B1-3B4C-8CD4-15B0457E8E3F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719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1E8F6-4F69-E448-82E4-3FF8C30628E4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1781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0BAD4-EC93-8B4C-97AE-9AB5F3271B19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349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9050E-E079-6441-81E7-806D30677343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95114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30AF-FFB7-DE42-B481-AAC2589869DA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24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EB7282-A91D-4C27-96A9-0A7ABAD0A434}" type="datetimeFigureOut">
              <a:rPr lang="es-MX" smtClean="0"/>
              <a:pPr>
                <a:defRPr/>
              </a:pPr>
              <a:t>11/10/2021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5D550-0582-4F08-BB55-8983854F499E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129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35DD1A-72D3-4B1F-97F2-1717BD190887}" type="datetimeFigureOut">
              <a:rPr lang="es-MX" smtClean="0"/>
              <a:pPr>
                <a:defRPr/>
              </a:pPr>
              <a:t>11/10/2021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636E09-EBF8-4FBF-BEB5-482E1027F6AF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4512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/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915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9A02F-357D-AF42-B110-A7740AFDCA1B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63565B-7B64-4035-B42D-923AEEF4DF93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216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B9B27-4D02-2940-AED5-BC8F2B3B1507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A6E7DE97-E7A3-4383-88B4-061791EAE46A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1941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C62B21-865F-4ED2-AC67-0E8FB4725C51}" type="datetimeFigureOut">
              <a:rPr lang="es-MX" smtClean="0"/>
              <a:pPr>
                <a:defRPr/>
              </a:pPr>
              <a:t>11/10/2021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D25FD9A8-1957-4C07-AF34-1E270BBAFE3B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5954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28D938-3B57-48C3-B010-8B80878AE0B2}" type="datetimeFigureOut">
              <a:rPr lang="es-MX" smtClean="0"/>
              <a:pPr>
                <a:defRPr/>
              </a:pPr>
              <a:t>11/10/2021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49F802D9-F3CE-40D1-8B4D-73AE3EDF50CA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4555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0351-EB03-5444-BA93-B7E778374E24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595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DEED12-C711-45EC-9523-700AB03C6A75}" type="datetimeFigureOut">
              <a:rPr lang="es-MX" smtClean="0"/>
              <a:pPr>
                <a:defRPr/>
              </a:pPr>
              <a:t>11/10/2021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10B56-AE2F-4B4F-9171-5F7A1C0B80BF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6615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5E9C4F-5660-42AA-A587-E98C36CDAAF7}" type="datetimeFigureOut">
              <a:rPr lang="es-MX" smtClean="0"/>
              <a:pPr>
                <a:defRPr/>
              </a:pPr>
              <a:t>11/10/2021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9B9CD5-2582-4C83-9C4C-EAFD55E89868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5080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C82EC3-D515-4983-8BF4-38A169D50D5C}" type="datetimeFigureOut">
              <a:rPr lang="es-MX" smtClean="0"/>
              <a:pPr>
                <a:defRPr/>
              </a:pPr>
              <a:t>11/10/2021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882C63A6-BAE9-4C1E-8BB7-529BD2D686AB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9403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071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  <p:sldLayoutId id="2147483886" r:id="rId12"/>
    <p:sldLayoutId id="2147483887" r:id="rId13"/>
    <p:sldLayoutId id="2147483888" r:id="rId14"/>
    <p:sldLayoutId id="2147483889" r:id="rId15"/>
    <p:sldLayoutId id="2147483890" r:id="rId16"/>
    <p:sldLayoutId id="2147483891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.xml"/><Relationship Id="rId6" Type="http://schemas.openxmlformats.org/officeDocument/2006/relationships/slide" Target="slide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21182" y="1715248"/>
            <a:ext cx="5713288" cy="752745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z="2400" dirty="0">
                <a:solidFill>
                  <a:schemeClr val="tx2">
                    <a:lumMod val="75000"/>
                  </a:schemeClr>
                </a:solidFill>
              </a:rPr>
              <a:t>Aplicaciones de multimedios</a:t>
            </a:r>
          </a:p>
        </p:txBody>
      </p:sp>
      <p:sp>
        <p:nvSpPr>
          <p:cNvPr id="5" name="3 Título"/>
          <p:cNvSpPr txBox="1">
            <a:spLocks/>
          </p:cNvSpPr>
          <p:nvPr/>
        </p:nvSpPr>
        <p:spPr>
          <a:xfrm>
            <a:off x="1305018" y="504291"/>
            <a:ext cx="7164279" cy="6659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Arial Black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Arial Black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Arial Black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1"/>
                </a:solidFill>
                <a:latin typeface="Arial Black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defTabSz="457200" fontAlgn="auto">
              <a:spcAft>
                <a:spcPts val="0"/>
              </a:spcAft>
              <a:defRPr/>
            </a:pPr>
            <a:r>
              <a:rPr lang="es-MX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Hipermedia e hipertexto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206" y="2299316"/>
            <a:ext cx="7762121" cy="3932808"/>
          </a:xfrm>
          <a:prstGeom prst="rect">
            <a:avLst/>
          </a:prstGeom>
          <a:effectLst>
            <a:softEdge rad="317500"/>
          </a:effectLst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8000">
        <p14:shred/>
      </p:transition>
    </mc:Choice>
    <mc:Fallback xmlns="">
      <p:transition spd="slow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1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6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9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  <p:extLst mod="1">
    <p:ext uri="{E180D4A7-C9FB-4DFB-919C-405C955672EB}">
      <p14:showEvtLst xmlns:p14="http://schemas.microsoft.com/office/powerpoint/2010/main">
        <p14:playEvt time="2068" objId="4"/>
        <p14:stopEvt time="11741" objId="4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399869" y="282707"/>
            <a:ext cx="338455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Texto</a:t>
            </a:r>
          </a:p>
        </p:txBody>
      </p:sp>
      <p:sp>
        <p:nvSpPr>
          <p:cNvPr id="7" name="6 Marcador de texto"/>
          <p:cNvSpPr>
            <a:spLocks noGrp="1"/>
          </p:cNvSpPr>
          <p:nvPr>
            <p:ph type="body" idx="1"/>
          </p:nvPr>
        </p:nvSpPr>
        <p:spPr>
          <a:xfrm>
            <a:off x="1649505" y="1425707"/>
            <a:ext cx="3057525" cy="639763"/>
          </a:xfrm>
        </p:spPr>
        <p:txBody>
          <a:bodyPr>
            <a:noAutofit/>
          </a:bodyPr>
          <a:lstStyle/>
          <a:p>
            <a:pPr fontAlgn="auto">
              <a:spcBef>
                <a:spcPct val="0"/>
              </a:spcBef>
              <a:spcAft>
                <a:spcPts val="0"/>
              </a:spcAft>
              <a:defRPr/>
            </a:pPr>
            <a:r>
              <a:rPr lang="es-MX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j-lt"/>
                <a:ea typeface="+mj-ea"/>
                <a:cs typeface="+mj-cs"/>
              </a:rPr>
              <a:t>Texto</a:t>
            </a:r>
          </a:p>
        </p:txBody>
      </p:sp>
      <p:sp>
        <p:nvSpPr>
          <p:cNvPr id="8" name="7 Marcador de contenido"/>
          <p:cNvSpPr>
            <a:spLocks noGrp="1"/>
          </p:cNvSpPr>
          <p:nvPr>
            <p:ph sz="half" idx="2"/>
          </p:nvPr>
        </p:nvSpPr>
        <p:spPr>
          <a:xfrm>
            <a:off x="1560928" y="2278249"/>
            <a:ext cx="3421062" cy="966110"/>
          </a:xfrm>
        </p:spPr>
        <p:txBody>
          <a:bodyPr>
            <a:normAutofit/>
          </a:bodyPr>
          <a:lstStyle/>
          <a:p>
            <a:pPr marL="6858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Grupo de signos que por su estructura van formando un sistema de escritura.</a:t>
            </a:r>
          </a:p>
        </p:txBody>
      </p:sp>
      <p:sp>
        <p:nvSpPr>
          <p:cNvPr id="9" name="8 Marcador de texto"/>
          <p:cNvSpPr>
            <a:spLocks noGrp="1"/>
          </p:cNvSpPr>
          <p:nvPr>
            <p:ph type="body" sz="quarter" idx="3"/>
          </p:nvPr>
        </p:nvSpPr>
        <p:spPr>
          <a:xfrm>
            <a:off x="2379529" y="3841454"/>
            <a:ext cx="3055938" cy="639763"/>
          </a:xfrm>
        </p:spPr>
        <p:txBody>
          <a:bodyPr>
            <a:noAutofit/>
          </a:bodyPr>
          <a:lstStyle/>
          <a:p>
            <a:pPr fontAlgn="auto">
              <a:spcBef>
                <a:spcPct val="0"/>
              </a:spcBef>
              <a:spcAft>
                <a:spcPts val="0"/>
              </a:spcAft>
              <a:defRPr/>
            </a:pPr>
            <a:r>
              <a:rPr lang="es-MX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j-lt"/>
                <a:ea typeface="+mj-ea"/>
                <a:cs typeface="+mj-cs"/>
              </a:rPr>
              <a:t>Hipertexto</a:t>
            </a:r>
          </a:p>
        </p:txBody>
      </p:sp>
      <p:sp>
        <p:nvSpPr>
          <p:cNvPr id="10" name="9 Marcador de contenido"/>
          <p:cNvSpPr>
            <a:spLocks noGrp="1"/>
          </p:cNvSpPr>
          <p:nvPr>
            <p:ph sz="quarter" idx="4"/>
          </p:nvPr>
        </p:nvSpPr>
        <p:spPr>
          <a:xfrm>
            <a:off x="2467881" y="4729247"/>
            <a:ext cx="3421062" cy="2454275"/>
          </a:xfrm>
        </p:spPr>
        <p:txBody>
          <a:bodyPr>
            <a:normAutofit/>
          </a:bodyPr>
          <a:lstStyle/>
          <a:p>
            <a:pPr marL="68580" indent="0">
              <a:buNone/>
              <a:defRPr/>
            </a:pPr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En informática, así se le conoce al texto que al ser pulsado nos conduce a otra página relacionada.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8943" y="3781887"/>
            <a:ext cx="3005433" cy="2741111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442"/>
          <a:stretch/>
        </p:blipFill>
        <p:spPr>
          <a:xfrm>
            <a:off x="5349597" y="901615"/>
            <a:ext cx="855805" cy="2590537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6" name="Vista general de diapositiva 5">
                <a:extLst>
                  <a:ext uri="{FF2B5EF4-FFF2-40B4-BE49-F238E27FC236}">
                    <a16:creationId xmlns:a16="http://schemas.microsoft.com/office/drawing/2014/main" id="{C31EEA50-277B-42AA-8DEB-9A2DF49352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543688783"/>
                  </p:ext>
                </p:extLst>
              </p:nvPr>
            </p:nvGraphicFramePr>
            <p:xfrm>
              <a:off x="-2616693" y="1990639"/>
              <a:ext cx="2286000" cy="1714500"/>
            </p:xfrm>
            <a:graphic>
              <a:graphicData uri="http://schemas.microsoft.com/office/powerpoint/2016/slidezoom">
                <pslz:sldZm>
                  <pslz:sldZmObj sldId="258" cId="0">
                    <pslz:zmPr id="{C016FDED-DF38-4EAA-A7C6-CC67EB82B768}" returnToParent="0" transitionDur="1000">
                      <p166:blipFill xmlns:p166="http://schemas.microsoft.com/office/powerpoint/2016/6/main">
                        <a:blip r:embed="rId5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6" name="Vista general de diapositiva 5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C31EEA50-277B-42AA-8DEB-9A2DF49352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616693" y="1990639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16000">
        <p15:prstTrans prst="crush"/>
      </p:transition>
    </mc:Choice>
    <mc:Fallback xmlns="">
      <p:transition spd="slow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/>
      <p:bldP spid="8" grpId="0" build="p"/>
      <p:bldP spid="9" grpId="0" build="p"/>
      <p:bldP spid="10" grpId="0" build="p"/>
    </p:bldLst>
  </p:timing>
  <p:extLst mod="1">
    <p:ext uri="{E180D4A7-C9FB-4DFB-919C-405C955672EB}">
      <p14:showEvtLst xmlns:p14="http://schemas.microsoft.com/office/powerpoint/2010/main">
        <p14:playEvt time="11247" objId="2"/>
        <p14:stopEvt time="34450" objId="2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2615" y="466803"/>
            <a:ext cx="4996166" cy="968358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Hipermedia</a:t>
            </a:r>
            <a:endParaRPr lang="es-MX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6 Marcador de contenido"/>
          <p:cNvSpPr>
            <a:spLocks noGrp="1"/>
          </p:cNvSpPr>
          <p:nvPr>
            <p:ph sz="half" idx="1"/>
          </p:nvPr>
        </p:nvSpPr>
        <p:spPr>
          <a:xfrm>
            <a:off x="352717" y="1295577"/>
            <a:ext cx="8603665" cy="1217648"/>
          </a:xfrm>
        </p:spPr>
        <p:txBody>
          <a:bodyPr>
            <a:normAutofit/>
          </a:bodyPr>
          <a:lstStyle/>
          <a:p>
            <a:pPr marL="68580" indent="0" fontAlgn="auto">
              <a:buNone/>
              <a:defRPr/>
            </a:pPr>
            <a:r>
              <a:rPr lang="es-MX" sz="2400" dirty="0">
                <a:solidFill>
                  <a:schemeClr val="tx2">
                    <a:lumMod val="75000"/>
                  </a:schemeClr>
                </a:solidFill>
              </a:rPr>
              <a:t>Conjunto de métodos para escribir y diseñar contenidos que tengan texto, video, audio u otros medios que tengan la posibilidad de interactuar con los usuarios.</a:t>
            </a:r>
          </a:p>
        </p:txBody>
      </p:sp>
      <p:sp>
        <p:nvSpPr>
          <p:cNvPr id="8" name="7 Marcador de contenido"/>
          <p:cNvSpPr>
            <a:spLocks noGrp="1"/>
          </p:cNvSpPr>
          <p:nvPr>
            <p:ph sz="half" idx="2"/>
          </p:nvPr>
        </p:nvSpPr>
        <p:spPr>
          <a:xfrm>
            <a:off x="3475976" y="2897109"/>
            <a:ext cx="3419475" cy="3494088"/>
          </a:xfrm>
        </p:spPr>
        <p:txBody>
          <a:bodyPr>
            <a:normAutofit/>
          </a:bodyPr>
          <a:lstStyle/>
          <a:p>
            <a:pPr marL="68580" indent="0">
              <a:buNone/>
              <a:defRPr/>
            </a:pPr>
            <a:r>
              <a:rPr lang="es-MX" sz="2400" dirty="0">
                <a:solidFill>
                  <a:schemeClr val="tx2">
                    <a:lumMod val="75000"/>
                  </a:schemeClr>
                </a:solidFill>
              </a:rPr>
              <a:t>Video</a:t>
            </a:r>
          </a:p>
          <a:p>
            <a:pPr marL="68580" indent="0">
              <a:buNone/>
              <a:defRPr/>
            </a:pPr>
            <a:r>
              <a:rPr lang="es-MX" sz="2400" dirty="0">
                <a:solidFill>
                  <a:schemeClr val="tx2">
                    <a:lumMod val="75000"/>
                  </a:schemeClr>
                </a:solidFill>
              </a:rPr>
              <a:t>Texto</a:t>
            </a:r>
          </a:p>
          <a:p>
            <a:pPr marL="68580" indent="0">
              <a:buNone/>
              <a:defRPr/>
            </a:pPr>
            <a:r>
              <a:rPr lang="es-MX" sz="2400" dirty="0">
                <a:solidFill>
                  <a:schemeClr val="tx2">
                    <a:lumMod val="75000"/>
                  </a:schemeClr>
                </a:solidFill>
              </a:rPr>
              <a:t>Imágenes</a:t>
            </a:r>
          </a:p>
          <a:p>
            <a:pPr marL="68580" indent="0">
              <a:buNone/>
              <a:defRPr/>
            </a:pPr>
            <a:r>
              <a:rPr lang="es-MX" sz="2400" dirty="0">
                <a:solidFill>
                  <a:schemeClr val="tx2">
                    <a:lumMod val="75000"/>
                  </a:schemeClr>
                </a:solidFill>
              </a:rPr>
              <a:t>Animaciones</a:t>
            </a:r>
          </a:p>
          <a:p>
            <a:pPr marL="68580" indent="0">
              <a:buNone/>
              <a:defRPr/>
            </a:pPr>
            <a:r>
              <a:rPr lang="es-MX" sz="2400" dirty="0">
                <a:solidFill>
                  <a:schemeClr val="tx2">
                    <a:lumMod val="75000"/>
                  </a:schemeClr>
                </a:solidFill>
              </a:rPr>
              <a:t>Audio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0773" y="4799958"/>
            <a:ext cx="1308773" cy="1123628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3307" y="4953599"/>
            <a:ext cx="1358168" cy="1296988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1295" y="2992245"/>
            <a:ext cx="1515087" cy="1314982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717" y="2897109"/>
            <a:ext cx="1308774" cy="1013501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22" y="5690585"/>
            <a:ext cx="950498" cy="108791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6000">
        <p14:conveyor dir="l"/>
      </p:transition>
    </mc:Choice>
    <mc:Fallback xmlns="">
      <p:transition spd="slow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>
    <p:ext uri="{E180D4A7-C9FB-4DFB-919C-405C955672EB}">
      <p14:showEvtLst xmlns:p14="http://schemas.microsoft.com/office/powerpoint/2010/main">
        <p14:playEvt time="16213" objId="3"/>
        <p14:stopEvt time="40437" objId="3"/>
      </p14:showEvtLst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7926" y="595447"/>
            <a:ext cx="7815309" cy="128089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z="4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La hipermedia y Ted Nelson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798991" y="1876337"/>
            <a:ext cx="7815308" cy="2074416"/>
          </a:xfrm>
        </p:spPr>
        <p:txBody>
          <a:bodyPr>
            <a:normAutofit/>
          </a:bodyPr>
          <a:lstStyle/>
          <a:p>
            <a:pPr marL="68580" indent="0" algn="just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s-MX" sz="2000" dirty="0">
                <a:solidFill>
                  <a:schemeClr val="tx2">
                    <a:lumMod val="75000"/>
                  </a:schemeClr>
                </a:solidFill>
              </a:rPr>
              <a:t>En 1970 en su libro: </a:t>
            </a:r>
            <a:r>
              <a:rPr lang="es-MX" sz="2000" i="1" dirty="0">
                <a:solidFill>
                  <a:schemeClr val="tx2">
                    <a:lumMod val="75000"/>
                  </a:schemeClr>
                </a:solidFill>
              </a:rPr>
              <a:t>No more </a:t>
            </a:r>
            <a:r>
              <a:rPr lang="es-MX" sz="2000" i="1" dirty="0" err="1">
                <a:solidFill>
                  <a:schemeClr val="tx2">
                    <a:lumMod val="75000"/>
                  </a:schemeClr>
                </a:solidFill>
              </a:rPr>
              <a:t>Teacher’s</a:t>
            </a:r>
            <a:r>
              <a:rPr lang="es-MX" sz="2000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sz="2000" i="1" dirty="0" err="1">
                <a:solidFill>
                  <a:schemeClr val="tx2">
                    <a:lumMod val="75000"/>
                  </a:schemeClr>
                </a:solidFill>
              </a:rPr>
              <a:t>Dirty</a:t>
            </a:r>
            <a:r>
              <a:rPr lang="es-MX" sz="2000" i="1" dirty="0">
                <a:solidFill>
                  <a:schemeClr val="tx2">
                    <a:lumMod val="75000"/>
                  </a:schemeClr>
                </a:solidFill>
              </a:rPr>
              <a:t> Looks, </a:t>
            </a:r>
            <a:r>
              <a:rPr lang="es-MX" sz="2000" dirty="0">
                <a:solidFill>
                  <a:schemeClr val="tx2">
                    <a:lumMod val="75000"/>
                  </a:schemeClr>
                </a:solidFill>
              </a:rPr>
              <a:t>Nelson tenía la idea de que dicha media maneje múltiples espacios simultánea o secuencialmente, eso hace que se llame</a:t>
            </a:r>
          </a:p>
          <a:p>
            <a:pPr marL="6858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s-MX" sz="2000" b="1" dirty="0" err="1">
                <a:solidFill>
                  <a:schemeClr val="tx2">
                    <a:lumMod val="75000"/>
                  </a:schemeClr>
                </a:solidFill>
              </a:rPr>
              <a:t>hiper</a:t>
            </a:r>
            <a:r>
              <a:rPr lang="es-MX" sz="2000" b="1" dirty="0">
                <a:solidFill>
                  <a:schemeClr val="tx2">
                    <a:lumMod val="75000"/>
                  </a:schemeClr>
                </a:solidFill>
              </a:rPr>
              <a:t>-media.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307" y="3533503"/>
            <a:ext cx="2439386" cy="2968074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16000">
        <p14:flythrough/>
      </p:transition>
    </mc:Choice>
    <mc:Fallback xmlns="">
      <p:transition spd="slow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>
    <p:ext uri="{E180D4A7-C9FB-4DFB-919C-405C955672EB}">
      <p14:showEvtLst xmlns:p14="http://schemas.microsoft.com/office/powerpoint/2010/main">
        <p14:playEvt time="8122" objId="3"/>
        <p14:stopEvt time="26025" objId="3"/>
      </p14:showEvtLst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35817" y="597477"/>
            <a:ext cx="3958450" cy="867339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Multimedia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4294967295"/>
          </p:nvPr>
        </p:nvSpPr>
        <p:spPr>
          <a:xfrm>
            <a:off x="891214" y="1464816"/>
            <a:ext cx="7956376" cy="1511300"/>
          </a:xfrm>
        </p:spPr>
        <p:txBody>
          <a:bodyPr>
            <a:normAutofit/>
          </a:bodyPr>
          <a:lstStyle/>
          <a:p>
            <a:pPr marL="6858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s-MX" sz="2000" dirty="0">
                <a:solidFill>
                  <a:schemeClr val="tx2">
                    <a:lumMod val="75000"/>
                  </a:schemeClr>
                </a:solidFill>
              </a:rPr>
              <a:t>Al aparecer la primera PC con sonido e imagen en 1990 se originó la computadora multimedia.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3" t="10204" r="7338"/>
          <a:stretch/>
        </p:blipFill>
        <p:spPr>
          <a:xfrm>
            <a:off x="1704513" y="2639673"/>
            <a:ext cx="6329779" cy="3731037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</p:spTree>
    <p:custDataLst>
      <p:tags r:id="rId1"/>
    </p:custDataLst>
  </p:cSld>
  <p:clrMapOvr>
    <a:masterClrMapping/>
  </p:clrMapOvr>
  <p:transition spd="slow" advTm="19665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9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>
    <p:ext uri="{E180D4A7-C9FB-4DFB-919C-405C955672EB}">
      <p14:showEvtLst xmlns:p14="http://schemas.microsoft.com/office/powerpoint/2010/main">
        <p14:playEvt time="4363" objId="4"/>
        <p14:stopEvt time="18952" objId="4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.6|1.2|5.3|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7|3|2|1.1|0.9|0.9|1.2|1.4|0.6|0.6|0.6|0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5|2.2|3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.2|2.5"/>
</p:tagLst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134</Words>
  <Application>Microsoft Office PowerPoint</Application>
  <PresentationFormat>Presentación en pantalla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Wingdings 2</vt:lpstr>
      <vt:lpstr>Wingdings 3</vt:lpstr>
      <vt:lpstr>Espiral</vt:lpstr>
      <vt:lpstr>Presentación de PowerPoint</vt:lpstr>
      <vt:lpstr>Texto</vt:lpstr>
      <vt:lpstr>Hipermedia</vt:lpstr>
      <vt:lpstr>La hipermedia y Ted Nelson</vt:lpstr>
      <vt:lpstr>Multimedia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maribel.garcia</cp:lastModifiedBy>
  <cp:revision>4</cp:revision>
  <dcterms:modified xsi:type="dcterms:W3CDTF">2021-10-11T17:42:31Z</dcterms:modified>
</cp:coreProperties>
</file>