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61" r:id="rId5"/>
    <p:sldId id="263" r:id="rId6"/>
    <p:sldId id="264" r:id="rId7"/>
    <p:sldId id="258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CC66"/>
    <a:srgbClr val="33CCCC"/>
    <a:srgbClr val="008080"/>
    <a:srgbClr val="006600"/>
    <a:srgbClr val="996633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93" autoAdjust="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426C52-3F0E-423B-AD8E-A0F87622CA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3F1CF-1E85-4CE1-8A4F-A797A43826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1C875-CD88-4178-8D7B-2F6C93885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A2A760-74CC-4B5B-985D-CE684F7812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AC258-9D93-4CE3-B27D-FE9D576F4F9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DF468-8C04-4269-BCFF-A8E06F914B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61DD4-A4FD-47A8-8C69-5B1BB8B1F5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BE775-8F93-4E1E-B7C7-64CFF4CF783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19996-A36A-4FBE-94AD-0D13BBF253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B83025-6577-4DD2-A37E-2F404B6303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BFA711-823E-4CC4-AF2E-9D4F4E71B1F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F70053-4F55-4F45-8AB9-1B90F9DCA0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228601"/>
            <a:ext cx="8136904" cy="17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Sistemas </a:t>
            </a:r>
            <a:r>
              <a:rPr lang="es-MX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operativos de interfaz </a:t>
            </a:r>
            <a:r>
              <a:rPr lang="es-MX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gráfica</a:t>
            </a:r>
            <a:endParaRPr lang="es-MX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22946" y="2564904"/>
            <a:ext cx="23823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4000" b="1" dirty="0" smtClean="0">
                <a:latin typeface="Georgia" pitchFamily="18" charset="0"/>
              </a:rPr>
              <a:t>Internet</a:t>
            </a:r>
            <a:endParaRPr lang="es-MX" sz="4000" b="1" dirty="0">
              <a:latin typeface="Georgia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59" y="4005064"/>
            <a:ext cx="2746397" cy="2694578"/>
          </a:xfrm>
          <a:prstGeom prst="rect">
            <a:avLst/>
          </a:prstGeom>
        </p:spPr>
      </p:pic>
      <p:pic>
        <p:nvPicPr>
          <p:cNvPr id="1026" name="Picture 2" descr="http://azerros.ru/uploads/posts/2012-04/1335555815_otchetnist-cherez-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72790"/>
            <a:ext cx="3555991" cy="26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1268760"/>
            <a:ext cx="4320000" cy="31320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376238"/>
            <a:ext cx="6478588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s-MX" sz="4400" dirty="0" smtClean="0">
                <a:solidFill>
                  <a:srgbClr val="008080"/>
                </a:solidFill>
              </a:rPr>
              <a:t>Historia de Internet</a:t>
            </a:r>
            <a:endParaRPr lang="es-MX" sz="4400" dirty="0">
              <a:solidFill>
                <a:srgbClr val="00808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62" y="1294518"/>
            <a:ext cx="3996000" cy="280096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4134116"/>
            <a:ext cx="3420000" cy="2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3000" y="376238"/>
            <a:ext cx="6478588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s-MX" sz="4400" dirty="0">
                <a:solidFill>
                  <a:srgbClr val="008080"/>
                </a:solidFill>
              </a:rPr>
              <a:t>Qué es Internet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1371600"/>
            <a:ext cx="426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just" eaLnBrk="0" hangingPunct="0"/>
            <a:r>
              <a:rPr lang="es-MX" dirty="0">
                <a:solidFill>
                  <a:srgbClr val="008080"/>
                </a:solidFill>
              </a:rPr>
              <a:t>Internet es una red integrada por miles de redes y computadoras interconectadas en todo el mundo mediante cables y señales de telecomunicaciones, que utilizan una tecnología común para la transferencia de datos.</a:t>
            </a:r>
          </a:p>
          <a:p>
            <a:pPr algn="just" eaLnBrk="0" hangingPunct="0"/>
            <a:endParaRPr lang="es-MX" dirty="0">
              <a:solidFill>
                <a:srgbClr val="008080"/>
              </a:solidFill>
            </a:endParaRPr>
          </a:p>
          <a:p>
            <a:pPr algn="just" eaLnBrk="0" hangingPunct="0"/>
            <a:r>
              <a:rPr lang="es-MX" dirty="0">
                <a:solidFill>
                  <a:srgbClr val="008080"/>
                </a:solidFill>
              </a:rPr>
              <a:t>El protocolo de comunicaciones que utiliza Internet se denomina TCP/IP (</a:t>
            </a:r>
            <a:r>
              <a:rPr lang="es-MX" dirty="0" err="1">
                <a:solidFill>
                  <a:srgbClr val="008080"/>
                </a:solidFill>
              </a:rPr>
              <a:t>Transmission</a:t>
            </a:r>
            <a:r>
              <a:rPr lang="es-MX" dirty="0">
                <a:solidFill>
                  <a:srgbClr val="008080"/>
                </a:solidFill>
              </a:rPr>
              <a:t> Control </a:t>
            </a:r>
            <a:r>
              <a:rPr lang="es-MX" dirty="0" err="1">
                <a:solidFill>
                  <a:srgbClr val="008080"/>
                </a:solidFill>
              </a:rPr>
              <a:t>Protocol</a:t>
            </a:r>
            <a:r>
              <a:rPr lang="es-MX" dirty="0">
                <a:solidFill>
                  <a:srgbClr val="008080"/>
                </a:solidFill>
              </a:rPr>
              <a:t>/Internet </a:t>
            </a:r>
            <a:r>
              <a:rPr lang="es-MX" dirty="0" err="1">
                <a:solidFill>
                  <a:srgbClr val="008080"/>
                </a:solidFill>
              </a:rPr>
              <a:t>Protocol</a:t>
            </a:r>
            <a:r>
              <a:rPr lang="es-MX" dirty="0" smtClean="0">
                <a:solidFill>
                  <a:srgbClr val="008080"/>
                </a:solidFill>
              </a:rPr>
              <a:t>).</a:t>
            </a:r>
            <a:endParaRPr lang="es-MX" dirty="0">
              <a:solidFill>
                <a:srgbClr val="00808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38994" y="6123685"/>
            <a:ext cx="7086600" cy="50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Internet es una red de redes de área amplia</a:t>
            </a:r>
          </a:p>
        </p:txBody>
      </p:sp>
      <p:pic>
        <p:nvPicPr>
          <p:cNvPr id="2050" name="Picture 2" descr="http://www.opinno.com/sites/default/files/wp-content/uploads/2013/01/internet-of-thin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46" y="2638737"/>
            <a:ext cx="4504972" cy="16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000">
        <p14:ripple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7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04900" y="228600"/>
            <a:ext cx="7353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Servicios de Internet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" y="10668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e-mail - Correo electrónico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FTP - Transferencia de archivos (File Transfer </a:t>
            </a:r>
            <a:r>
              <a:rPr lang="es-ES" sz="2800" dirty="0" err="1">
                <a:solidFill>
                  <a:schemeClr val="tx1">
                    <a:lumMod val="75000"/>
                  </a:schemeClr>
                </a:solidFill>
              </a:rPr>
              <a:t>Protocol</a:t>
            </a: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Telnet (Acceso a terminales remotas)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Gopher (Menú de archivos de hipertexto)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 err="1">
                <a:solidFill>
                  <a:schemeClr val="tx1">
                    <a:lumMod val="75000"/>
                  </a:schemeClr>
                </a:solidFill>
              </a:rPr>
              <a:t>Newsgroups</a:t>
            </a: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 (USENET)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IRC - Plática en línea (Internet </a:t>
            </a:r>
            <a:r>
              <a:rPr lang="es-ES" sz="2800" dirty="0" err="1">
                <a:solidFill>
                  <a:schemeClr val="tx1">
                    <a:lumMod val="75000"/>
                  </a:schemeClr>
                </a:solidFill>
              </a:rPr>
              <a:t>Relay</a:t>
            </a: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 Chat)</a:t>
            </a:r>
          </a:p>
          <a:p>
            <a:pPr marL="342900" indent="-342900" eaLnBrk="0" hangingPunct="0">
              <a:spcBef>
                <a:spcPct val="75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 err="1">
                <a:solidFill>
                  <a:schemeClr val="tx1">
                    <a:lumMod val="75000"/>
                  </a:schemeClr>
                </a:solidFill>
              </a:rPr>
              <a:t>World</a:t>
            </a:r>
            <a:r>
              <a:rPr lang="es-ES" sz="2800" dirty="0">
                <a:solidFill>
                  <a:schemeClr val="tx1">
                    <a:lumMod val="75000"/>
                  </a:schemeClr>
                </a:solidFill>
              </a:rPr>
              <a:t> Wide Web (Sistema de distribución de información basado en hipertexto)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5000">
        <p14:honeycomb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2848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3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95536" y="1202432"/>
            <a:ext cx="8280920" cy="47468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Es una de las principales herramientas de </a:t>
            </a:r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Internet.</a:t>
            </a:r>
            <a:endParaRPr lang="es-E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Es un servicio personal y accesible a todo usuario de la </a:t>
            </a:r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red.</a:t>
            </a:r>
            <a:endParaRPr lang="es-E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Es muy rápido a pesar de viajar a través de diversos nodos en todo el mundo antes de llegar a su </a:t>
            </a:r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destino.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Es inseguro </a:t>
            </a:r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porque cualquiera puede interceptar los mensajes desde un servidor de correo electrónico.</a:t>
            </a:r>
            <a:endParaRPr lang="es-E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Inicialmente </a:t>
            </a:r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transfería </a:t>
            </a:r>
            <a:r>
              <a:rPr lang="es-E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sólo texto, aunque con herramientas de </a:t>
            </a:r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codificación, ahora </a:t>
            </a:r>
            <a:r>
              <a:rPr lang="es-E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puede hacer envíos de archivos de texto, gráficos, sonido, video y </a:t>
            </a:r>
            <a:r>
              <a:rPr lang="es-E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programas.</a:t>
            </a:r>
            <a:endParaRPr lang="es-E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buClr>
                <a:srgbClr val="66FF33"/>
              </a:buClr>
              <a:buFont typeface="Wingdings" pitchFamily="2" charset="2"/>
              <a:buBlip>
                <a:blip r:embed="rId2"/>
              </a:buBlip>
            </a:pPr>
            <a:endParaRPr lang="es-E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04900" y="228600"/>
            <a:ext cx="7353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s-E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s-E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-mail Correo electrónico</a:t>
            </a:r>
            <a:endParaRPr lang="es-E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2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2619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976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93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11400"/>
                                  </p:stCondLst>
                                  <p:iterate type="lt">
                                    <p:tmPct val="693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92832" y="764704"/>
            <a:ext cx="8443664" cy="53340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 smtClean="0"/>
              <a:t>La WWW es el sistema de distribución de información basado en hipertexto que ha provocado el </a:t>
            </a:r>
            <a:r>
              <a:rPr lang="es-ES" sz="2800" i="1" dirty="0" smtClean="0"/>
              <a:t>boom</a:t>
            </a:r>
            <a:r>
              <a:rPr lang="es-ES" sz="2800" dirty="0" smtClean="0"/>
              <a:t> de Internet a partir de 1994.</a:t>
            </a: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 smtClean="0"/>
              <a:t>Su grandes ventajas son la facilidad de uso y el manejo de </a:t>
            </a:r>
            <a:r>
              <a:rPr lang="es-ES" sz="2800" dirty="0" err="1" smtClean="0"/>
              <a:t>hipermedios</a:t>
            </a:r>
            <a:r>
              <a:rPr lang="es-ES" sz="2800" dirty="0" smtClean="0"/>
              <a:t>.</a:t>
            </a: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 smtClean="0"/>
              <a:t>El uso del lenguaje HTML lo convierte en una herramienta de fácil publicación de documentos en Internet.</a:t>
            </a: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 smtClean="0"/>
              <a:t>La facilidad de publicación puede poner en duda la veracidad de la información.</a:t>
            </a:r>
          </a:p>
          <a:p>
            <a:pPr eaLnBrk="0" hangingPunct="0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v"/>
            </a:pPr>
            <a:r>
              <a:rPr lang="es-ES" sz="2800" dirty="0" smtClean="0"/>
              <a:t>Es el servicio de Internet que consume mayor ancho de banda.</a:t>
            </a:r>
            <a:endParaRPr lang="es-E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6550" y="-99392"/>
            <a:ext cx="7353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s-E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</a:t>
            </a:r>
            <a:r>
              <a:rPr lang="es-E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World</a:t>
            </a:r>
            <a:r>
              <a:rPr lang="es-E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Wide Web</a:t>
            </a:r>
            <a:endParaRPr lang="es-E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5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000">
        <p14:flip dir="r"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Internet</Template>
  <TotalTime>0</TotalTime>
  <Words>307</Words>
  <Application>Microsoft Office PowerPoint</Application>
  <PresentationFormat>Presentación en pantalla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2016-01-18T17:01:05Z</dcterms:created>
  <dcterms:modified xsi:type="dcterms:W3CDTF">2016-01-18T17:01:28Z</dcterms:modified>
</cp:coreProperties>
</file>